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3" r:id="rId2"/>
    <p:sldId id="280" r:id="rId3"/>
    <p:sldId id="336" r:id="rId4"/>
    <p:sldId id="337" r:id="rId5"/>
    <p:sldId id="338" r:id="rId6"/>
    <p:sldId id="341" r:id="rId7"/>
    <p:sldId id="342" r:id="rId8"/>
    <p:sldId id="343" r:id="rId9"/>
    <p:sldId id="324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457" autoAdjust="0"/>
  </p:normalViewPr>
  <p:slideViewPr>
    <p:cSldViewPr snapToGrid="0">
      <p:cViewPr varScale="1">
        <p:scale>
          <a:sx n="81" d="100"/>
          <a:sy n="81" d="100"/>
        </p:scale>
        <p:origin x="154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hdphoto1.wdp>
</file>

<file path=ppt/media/image1.jpeg>
</file>

<file path=ppt/media/image2.png>
</file>

<file path=ppt/media/image3.png>
</file>

<file path=ppt/media/image4.png>
</file>

<file path=ppt/media/image5.wm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C02DA-D499-4F04-93A2-17F2B2200ABD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D2F91-B2B2-441A-9EAA-99B1521CAD6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8938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3884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8421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3370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4751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1261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0262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C057DB-D0B6-47CC-845F-243F2CA2D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1C08AB9-0C36-4DE4-8400-B76763D85A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840304D-D068-4288-832C-02B790615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F8BDDCC-FD44-4469-8C73-146FE3430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BA7EC1A-E0F2-4FB9-8EEE-755F41705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4486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E957F9-8447-4718-8275-0529F8B37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B0793DD-6534-42D0-A8F8-478210335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FBBF2F3-6689-4BF7-B542-62742394B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6D0103B-82CF-4B8A-9DC8-1B89237F2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308533A-DEFA-4639-B456-E256066A1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1356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350919D0-9207-4D1F-8AC7-B39682BE9C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F098783-86EE-47B6-A9F9-250641A99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A97E181-1735-4001-BBF1-9001DFE0B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09EF38C-51FE-458B-82B5-56C3F6D5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8338EAA-AB3F-4BA1-A633-83C1E3BD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332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="" xmlns:a16="http://schemas.microsoft.com/office/drawing/2014/main" id="{CED42A2C-D18D-48AB-9832-DBBDB6CA2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265691"/>
            <a:ext cx="4864650" cy="15403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33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1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7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8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25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fld id="{DAC15A13-3B68-4CA3-82C6-67D8A14EAE98}" type="slidenum">
              <a:rPr lang="it-IT" sz="952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622066">
                <a:defRPr/>
              </a:pPr>
              <a:t>‹N›</a:t>
            </a:fld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magine 8" descr="Immagine che contiene disegnando, luce&#10;&#10;Descrizione generata automaticamente">
            <a:extLst>
              <a:ext uri="{FF2B5EF4-FFF2-40B4-BE49-F238E27FC236}">
                <a16:creationId xmlns="" xmlns:a16="http://schemas.microsoft.com/office/drawing/2014/main" id="{250206DD-FDE3-4407-AA2A-25A832084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719" y="3040772"/>
            <a:ext cx="3958153" cy="129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12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 compl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="" xmlns:a16="http://schemas.microsoft.com/office/drawing/2014/main" id="{5CCB2746-0BA9-4AE4-9820-E3B0A9B9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52112" y="1"/>
            <a:ext cx="3839888" cy="7260809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="" xmlns:a16="http://schemas.microsoft.com/office/drawing/2014/main" id="{99E5A5F5-CBCB-44F7-8188-EF5EB03B50EF}"/>
              </a:ext>
            </a:extLst>
          </p:cNvPr>
          <p:cNvSpPr/>
          <p:nvPr userDrawn="1"/>
        </p:nvSpPr>
        <p:spPr>
          <a:xfrm>
            <a:off x="0" y="6669158"/>
            <a:ext cx="12192000" cy="188843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1" cy="53789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49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395213"/>
            <a:ext cx="10515601" cy="452408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33"/>
            </a:lvl1pPr>
            <a:lvl2pPr>
              <a:lnSpc>
                <a:spcPct val="100000"/>
              </a:lnSpc>
              <a:defRPr sz="1497"/>
            </a:lvl2pPr>
            <a:lvl3pPr>
              <a:lnSpc>
                <a:spcPct val="100000"/>
              </a:lnSpc>
              <a:defRPr sz="1429"/>
            </a:lvl3pPr>
            <a:lvl4pPr>
              <a:lnSpc>
                <a:spcPct val="100000"/>
              </a:lnSpc>
              <a:defRPr sz="1225"/>
            </a:lvl4pPr>
            <a:lvl5pPr>
              <a:lnSpc>
                <a:spcPct val="100000"/>
              </a:lnSpc>
              <a:defRPr sz="1225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2" y="6597160"/>
            <a:ext cx="4114799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32721" y="6597160"/>
            <a:ext cx="2743200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8" name="Text Placeholder 2">
            <a:extLst>
              <a:ext uri="{FF2B5EF4-FFF2-40B4-BE49-F238E27FC236}">
                <a16:creationId xmlns="" xmlns:a16="http://schemas.microsoft.com/office/drawing/2014/main" id="{B8D8EA98-AAC6-4109-B97C-D7EA442356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199" y="938707"/>
            <a:ext cx="10515599" cy="41195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33" b="1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 b="1"/>
            </a:lvl2pPr>
            <a:lvl3pPr marL="914314" indent="0">
              <a:buNone/>
              <a:defRPr sz="1800" b="1"/>
            </a:lvl3pPr>
            <a:lvl4pPr marL="1371470" indent="0">
              <a:buNone/>
              <a:defRPr sz="1600" b="1"/>
            </a:lvl4pPr>
            <a:lvl5pPr marL="1828626" indent="0">
              <a:buNone/>
              <a:defRPr sz="1600" b="1"/>
            </a:lvl5pPr>
            <a:lvl6pPr marL="2285782" indent="0">
              <a:buNone/>
              <a:defRPr sz="1600" b="1"/>
            </a:lvl6pPr>
            <a:lvl7pPr marL="2742940" indent="0">
              <a:buNone/>
              <a:defRPr sz="1600" b="1"/>
            </a:lvl7pPr>
            <a:lvl8pPr marL="3200096" indent="0">
              <a:buNone/>
              <a:defRPr sz="1600" b="1"/>
            </a:lvl8pPr>
            <a:lvl9pPr marL="3657252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pic>
        <p:nvPicPr>
          <p:cNvPr id="9" name="Immagine 8" descr="Immagine che contiene orologio, segnale&#10;&#10;Descrizione generata automaticamente">
            <a:extLst>
              <a:ext uri="{FF2B5EF4-FFF2-40B4-BE49-F238E27FC236}">
                <a16:creationId xmlns="" xmlns:a16="http://schemas.microsoft.com/office/drawing/2014/main" id="{85B7953F-4257-4218-9EE5-6EFC8E99AE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7583" y="5963844"/>
            <a:ext cx="2011278" cy="66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9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2C8184A-659B-4816-9618-612D8817A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16936BE-D926-4365-8246-390D496F2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CBFD76F-798D-4C52-8EE7-DB595BEEA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6CD7653-31E1-46AC-BC8F-5F8C0F42F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5601F38-0BA0-4C6E-85B0-4CE160FDB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2678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419B708-AA08-44B9-840F-B7262F3A8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AD3C6F7-A82F-45B8-9680-39E419E66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C4B968-060C-4F80-BC49-794BBB864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C9B4A0-8EA7-4C6B-9758-753E323F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3EE7059-4943-427F-B079-28C952AAF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207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4B6B617-D294-4199-B9BD-EC001335A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47E9CC7-E26F-4A21-8D6A-296CBAAAE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FD020D7-C0D5-4056-BAE9-A59D66993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A2FB727-E2F4-4D31-AD84-715A0AD7A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CCB5A3B-2DFD-4C3E-B144-044934A3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CD2300F-AACA-4D9D-A4A8-5D6C67C97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1480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6F046EB-C37B-4927-B352-B99BEFC3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554E764-0F2F-45E5-86AD-888DB195F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152BCA9-5F2B-4B0E-B997-90A62B571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35A826E-0D55-43F2-9B3B-B67E166CB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EB282DF-978E-4601-9733-22E1717BD8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0838ABA1-2357-4D98-A7B6-F577F0F87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C614457-3A92-4FAD-88F7-1254CF667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92894C5C-EA7D-4AF5-95D4-0F1ED1ADB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95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02746D-2753-4024-9919-8BE2F2C6B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C6CBE00-8537-4487-87C7-7F8F26AD3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41C8FE3-DAAD-48F5-A029-4EC0A54E2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A29C8E0-D523-4DF3-BC92-FCC9FC6FB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4611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E347A79B-58F9-4A4F-9763-0CF7DC041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EEB2C1B3-5AD2-4E88-81B2-1151BC8FD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AB9063B-0872-4E53-AA76-7CDE606A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27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B1ECB68-1D69-4968-AA53-C27627310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DBFAE5C-4E2C-4E91-BCCD-BD58CCB21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70BAF3B-3E0B-4CF0-B655-70314AC22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F4DBB24-321D-4A58-91F0-43C996F9A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A5EA89B-CE72-4B7A-A423-2D2B43BEC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F7C67BB-EAD4-4EC9-B42C-4D94A9613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2424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391FFAF-9465-4229-9C84-D5DE2CB7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F0F3E22B-CF61-499F-AFE2-6F4D05284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D4024C4-C779-425D-AC36-28A24B3E3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72B38C8-5353-4444-985F-E427F9DBD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CF41BC9-5D17-4764-AAA5-0D8C6330D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6A82A71-135E-47C2-B9A9-02216F2E6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4681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8C710696-C8B2-4E53-B4D1-CECF24DC5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6B31BFB-F516-4512-967D-ED8413AB7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230FBBB-F6B3-4493-BD0E-A3F4657D10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D9DF2-805F-42C2-AD46-567D10E91197}" type="datetimeFigureOut">
              <a:rPr lang="it-IT" smtClean="0"/>
              <a:t>22/07/2020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20EF165-0E20-4BE7-B56B-F108A8BDDF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AA7F43C-5215-445B-BBD4-0D0C76CED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A3BA8-45C6-4F9A-93D8-E8CF0E8769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82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A986C64A-0883-4B2D-9F0F-3EC27D9AD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304" y="4374308"/>
            <a:ext cx="5756708" cy="195511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816"/>
              </a:spcAft>
            </a:pPr>
            <a:r>
              <a:rPr lang="it-IT" sz="2800" dirty="0"/>
              <a:t>Corso </a:t>
            </a:r>
            <a:r>
              <a:rPr lang="it-IT" sz="2800" dirty="0" err="1" smtClean="0"/>
              <a:t>Microservizi</a:t>
            </a:r>
            <a:endParaRPr lang="it-IT" sz="2800" dirty="0"/>
          </a:p>
          <a:p>
            <a:pPr>
              <a:spcAft>
                <a:spcPts val="816"/>
              </a:spcAft>
            </a:pPr>
            <a:r>
              <a:rPr lang="it-IT" sz="2400" b="1" dirty="0" err="1" smtClean="0">
                <a:latin typeface="Arial" panose="020B0604020202020204" pitchFamily="34" charset="0"/>
              </a:rPr>
              <a:t>Docker</a:t>
            </a:r>
            <a:endParaRPr lang="it-IT" sz="2400" b="1" dirty="0">
              <a:latin typeface="Arial" panose="020B0604020202020204" pitchFamily="34" charset="0"/>
            </a:endParaRPr>
          </a:p>
          <a:p>
            <a:pPr>
              <a:spcAft>
                <a:spcPts val="816"/>
              </a:spcAft>
            </a:pPr>
            <a: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/>
            </a: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r>
              <a:rPr lang="it-IT" sz="2400" b="1" spc="-1" dirty="0" smtClean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>Giovanni De Palma</a:t>
            </a:r>
            <a: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/>
            </a: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endParaRPr lang="it-IT" sz="2400" dirty="0"/>
          </a:p>
          <a:p>
            <a:pPr>
              <a:spcAft>
                <a:spcPts val="816"/>
              </a:spcAft>
            </a:pPr>
            <a:endParaRPr lang="it-IT" sz="2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5E12E83-DD5C-45FE-8646-608066162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110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="" xmlns:a16="http://schemas.microsoft.com/office/drawing/2014/main" id="{08D1FD13-B3F9-494B-B83A-12B13FAD23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1" y="0"/>
          <a:ext cx="12191040" cy="6864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2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="" xmlns:a16="http://schemas.microsoft.com/office/drawing/2014/main" id="{08D1FD13-B3F9-494B-B83A-12B13FAD23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1" y="0"/>
                        <a:ext cx="12191040" cy="6864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62300B4-541E-45F2-879D-DBC85668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FE8ED21C-F83E-41F7-8641-16DE8402FFF0}"/>
              </a:ext>
            </a:extLst>
          </p:cNvPr>
          <p:cNvSpPr/>
          <p:nvPr/>
        </p:nvSpPr>
        <p:spPr>
          <a:xfrm>
            <a:off x="650208" y="3278272"/>
            <a:ext cx="4879872" cy="2460672"/>
          </a:xfrm>
          <a:prstGeom prst="rect">
            <a:avLst/>
          </a:prstGeom>
          <a:solidFill>
            <a:srgbClr val="213C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it-IT" sz="3810" dirty="0" err="1" smtClean="0">
                <a:latin typeface="Arial Black" panose="020B0A04020102020204" pitchFamily="34" charset="0"/>
              </a:rPr>
              <a:t>Kubernates</a:t>
            </a:r>
            <a:r>
              <a:rPr lang="it-IT" sz="3810" dirty="0" smtClean="0">
                <a:latin typeface="Arial Black" panose="020B0A04020102020204" pitchFamily="34" charset="0"/>
              </a:rPr>
              <a:t> in produzione</a:t>
            </a:r>
            <a:endParaRPr lang="it-IT" sz="3810" dirty="0"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5B42237-EBC3-413A-9D91-FF52579900FF}"/>
              </a:ext>
            </a:extLst>
          </p:cNvPr>
          <p:cNvSpPr txBox="1"/>
          <p:nvPr/>
        </p:nvSpPr>
        <p:spPr>
          <a:xfrm>
            <a:off x="664032" y="4105647"/>
            <a:ext cx="4409857" cy="469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49" dirty="0">
                <a:solidFill>
                  <a:schemeClr val="bg1"/>
                </a:solidFill>
                <a:latin typeface="Arial" panose="020B0604020202020204" pitchFamily="34" charset="0"/>
              </a:rPr>
              <a:t>Microservices</a:t>
            </a:r>
            <a:endParaRPr lang="it-IT" sz="244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028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1" y="1310327"/>
            <a:ext cx="9398898" cy="3487916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it-IT" sz="1800" dirty="0" smtClean="0"/>
              <a:t>Punti chiave dell’architettura</a:t>
            </a:r>
          </a:p>
          <a:p>
            <a:pPr marL="486918" lvl="1" indent="-285750">
              <a:buFontTx/>
              <a:buChar char="-"/>
            </a:pPr>
            <a:r>
              <a:rPr lang="it-IT" sz="1800" dirty="0" smtClean="0"/>
              <a:t>Master (nodo principale che prende le decisioni)</a:t>
            </a:r>
          </a:p>
          <a:p>
            <a:pPr marL="944118" lvl="2" indent="-285750">
              <a:buFontTx/>
              <a:buChar char="-"/>
            </a:pPr>
            <a:r>
              <a:rPr lang="it-IT" sz="1732" dirty="0" err="1" smtClean="0"/>
              <a:t>kube-apiserver</a:t>
            </a:r>
            <a:endParaRPr lang="it-IT" sz="1732" dirty="0" smtClean="0"/>
          </a:p>
          <a:p>
            <a:pPr marL="944118" lvl="2" indent="-285750">
              <a:buFontTx/>
              <a:buChar char="-"/>
            </a:pPr>
            <a:r>
              <a:rPr lang="it-IT" sz="1732" dirty="0" err="1" smtClean="0"/>
              <a:t>kube</a:t>
            </a:r>
            <a:r>
              <a:rPr lang="it-IT" sz="1732" dirty="0" smtClean="0"/>
              <a:t>-controller-manager</a:t>
            </a:r>
          </a:p>
          <a:p>
            <a:pPr marL="944118" lvl="2" indent="-285750">
              <a:buFontTx/>
              <a:buChar char="-"/>
            </a:pPr>
            <a:r>
              <a:rPr lang="it-IT" sz="1732" dirty="0" err="1" smtClean="0"/>
              <a:t>kube-scheduler</a:t>
            </a:r>
            <a:endParaRPr lang="it-IT" sz="1732" dirty="0" smtClean="0"/>
          </a:p>
          <a:p>
            <a:pPr marL="486918" lvl="1" indent="-285750">
              <a:buFontTx/>
              <a:buChar char="-"/>
            </a:pPr>
            <a:r>
              <a:rPr lang="it-IT" sz="1800" dirty="0" err="1" smtClean="0"/>
              <a:t>etcd</a:t>
            </a:r>
            <a:r>
              <a:rPr lang="it-IT" sz="1800" dirty="0" smtClean="0"/>
              <a:t> (sistema di salvataggio dati esterno al master)</a:t>
            </a:r>
            <a:endParaRPr lang="it-IT" sz="1800" dirty="0" smtClean="0"/>
          </a:p>
          <a:p>
            <a:pPr marL="486918" lvl="1" indent="-285750"/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High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Availability</a:t>
            </a:r>
            <a:endParaRPr lang="en-US" sz="326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93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1" y="1310327"/>
            <a:ext cx="9398898" cy="3487916"/>
          </a:xfrm>
        </p:spPr>
        <p:txBody>
          <a:bodyPr>
            <a:normAutofit/>
          </a:bodyPr>
          <a:lstStyle/>
          <a:p>
            <a:pPr marL="486918" lvl="1" indent="-285750"/>
            <a:r>
              <a:rPr lang="it-IT" sz="1732" dirty="0" smtClean="0"/>
              <a:t>Ridondanza dei nodi che interagiscono col master</a:t>
            </a:r>
          </a:p>
          <a:p>
            <a:pPr marL="944118" lvl="2" indent="-285750"/>
            <a:r>
              <a:rPr lang="it-IT" sz="1664" dirty="0" smtClean="0"/>
              <a:t>Avere dei nodi affidabili e disponibili per formare delle repliche del master.</a:t>
            </a:r>
          </a:p>
          <a:p>
            <a:pPr marL="944118" lvl="2" indent="-285750"/>
            <a:r>
              <a:rPr lang="it-IT" sz="1664" dirty="0" smtClean="0"/>
              <a:t>Garantire un data-</a:t>
            </a:r>
            <a:r>
              <a:rPr lang="it-IT" sz="1664" dirty="0" err="1" smtClean="0"/>
              <a:t>storage</a:t>
            </a:r>
            <a:r>
              <a:rPr lang="it-IT" sz="1664" dirty="0" smtClean="0"/>
              <a:t> ridondante in maniera da salvare i dati per il master</a:t>
            </a:r>
          </a:p>
          <a:p>
            <a:pPr marL="944118" lvl="2" indent="-285750"/>
            <a:r>
              <a:rPr lang="it-IT" sz="1664" dirty="0" smtClean="0"/>
              <a:t>Avviare un’api server che possa garantire un </a:t>
            </a:r>
            <a:r>
              <a:rPr lang="it-IT" sz="1664" dirty="0" err="1" smtClean="0"/>
              <a:t>load-balancer</a:t>
            </a:r>
            <a:endParaRPr lang="it-IT" sz="1664" dirty="0" smtClean="0"/>
          </a:p>
          <a:p>
            <a:pPr marL="944118" lvl="2" indent="-285750"/>
            <a:r>
              <a:rPr lang="it-IT" sz="1664" dirty="0" smtClean="0"/>
              <a:t>Settare master-</a:t>
            </a:r>
            <a:r>
              <a:rPr lang="it-IT" sz="1664" dirty="0" err="1" smtClean="0"/>
              <a:t>elected</a:t>
            </a:r>
            <a:r>
              <a:rPr lang="it-IT" sz="1664" dirty="0" smtClean="0"/>
              <a:t>, </a:t>
            </a:r>
            <a:r>
              <a:rPr lang="it-IT" sz="1664" dirty="0" err="1" smtClean="0"/>
              <a:t>kube</a:t>
            </a:r>
            <a:r>
              <a:rPr lang="it-IT" sz="1664" dirty="0" smtClean="0"/>
              <a:t>-</a:t>
            </a:r>
            <a:r>
              <a:rPr lang="it-IT" sz="1664" dirty="0" err="1" smtClean="0"/>
              <a:t>scheduler,kube</a:t>
            </a:r>
            <a:r>
              <a:rPr lang="it-IT" sz="1664" dirty="0" smtClean="0"/>
              <a:t>-controller-manager in modo da garantire questi servizi in tutti i nodi</a:t>
            </a:r>
          </a:p>
          <a:p>
            <a:pPr marL="486918" lvl="1" indent="-285750"/>
            <a:r>
              <a:rPr lang="it-IT" sz="1732" dirty="0" smtClean="0"/>
              <a:t>Ridondanza </a:t>
            </a:r>
            <a:r>
              <a:rPr lang="it-IT" sz="1732" dirty="0" err="1" smtClean="0"/>
              <a:t>Worker</a:t>
            </a:r>
            <a:r>
              <a:rPr lang="it-IT" sz="1732" dirty="0" smtClean="0"/>
              <a:t> </a:t>
            </a:r>
            <a:r>
              <a:rPr lang="it-IT" sz="1732" dirty="0" err="1" smtClean="0"/>
              <a:t>Nodes</a:t>
            </a:r>
            <a:r>
              <a:rPr lang="it-IT" sz="1732" dirty="0" smtClean="0"/>
              <a:t> (che ospitano effettivamente i servizi)</a:t>
            </a:r>
          </a:p>
          <a:p>
            <a:pPr marL="486918" lvl="1" indent="-285750"/>
            <a:endParaRPr lang="it-IT" sz="1732" dirty="0" smtClean="0"/>
          </a:p>
          <a:p>
            <a:pPr marL="486918" lvl="1" indent="-285750"/>
            <a:endParaRPr lang="it-IT" sz="1732" dirty="0"/>
          </a:p>
          <a:p>
            <a:pPr marL="486918" lvl="1" indent="-285750"/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High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Availability</a:t>
            </a:r>
            <a:endParaRPr lang="en-US" sz="326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0886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42" y="1310327"/>
            <a:ext cx="3595660" cy="4531546"/>
          </a:xfrm>
        </p:spPr>
        <p:txBody>
          <a:bodyPr>
            <a:normAutofit/>
          </a:bodyPr>
          <a:lstStyle/>
          <a:p>
            <a:pPr marL="486918" lvl="1" indent="-285750"/>
            <a:r>
              <a:rPr lang="it-IT" sz="1732" dirty="0" smtClean="0"/>
              <a:t>Tramite </a:t>
            </a:r>
            <a:r>
              <a:rPr lang="it-IT" sz="1732" dirty="0" err="1" smtClean="0"/>
              <a:t>kubect</a:t>
            </a:r>
            <a:r>
              <a:rPr lang="it-IT" sz="1732" dirty="0" smtClean="0"/>
              <a:t> ci si interfaccia con il </a:t>
            </a:r>
            <a:r>
              <a:rPr lang="it-IT" sz="1732" dirty="0" err="1" smtClean="0"/>
              <a:t>loadbalancer</a:t>
            </a:r>
            <a:r>
              <a:rPr lang="it-IT" sz="1732" dirty="0" smtClean="0"/>
              <a:t>, che ci permette di orientarci su una replica del master </a:t>
            </a:r>
            <a:r>
              <a:rPr lang="it-IT" sz="1732" dirty="0" err="1" smtClean="0"/>
              <a:t>node</a:t>
            </a:r>
            <a:endParaRPr lang="it-IT" sz="1732" dirty="0" smtClean="0"/>
          </a:p>
          <a:p>
            <a:pPr marL="486918" lvl="1" indent="-285750"/>
            <a:r>
              <a:rPr lang="it-IT" sz="1732" dirty="0" smtClean="0"/>
              <a:t>Ogni master ha un programma (</a:t>
            </a:r>
            <a:r>
              <a:rPr lang="it-IT" sz="1732" dirty="0" err="1" smtClean="0"/>
              <a:t>kubelet</a:t>
            </a:r>
            <a:r>
              <a:rPr lang="it-IT" sz="1732" dirty="0" smtClean="0"/>
              <a:t>) che permette di interfacciarsi con i nodi</a:t>
            </a:r>
          </a:p>
          <a:p>
            <a:pPr marL="486918" lvl="1" indent="-285750"/>
            <a:r>
              <a:rPr lang="it-IT" sz="1732" dirty="0" err="1" smtClean="0"/>
              <a:t>Monit</a:t>
            </a:r>
            <a:r>
              <a:rPr lang="it-IT" sz="1732" dirty="0" smtClean="0"/>
              <a:t> (sistema di monitoraggio)</a:t>
            </a:r>
          </a:p>
          <a:p>
            <a:pPr marL="486918" lvl="1" indent="-285750"/>
            <a:r>
              <a:rPr lang="it-IT" sz="1732" dirty="0" err="1" smtClean="0"/>
              <a:t>Worker</a:t>
            </a:r>
            <a:r>
              <a:rPr lang="it-IT" sz="1732" dirty="0" smtClean="0"/>
              <a:t> </a:t>
            </a:r>
            <a:r>
              <a:rPr lang="it-IT" sz="1732" dirty="0" err="1" smtClean="0"/>
              <a:t>Node</a:t>
            </a:r>
            <a:r>
              <a:rPr lang="it-IT" sz="1732" dirty="0" smtClean="0"/>
              <a:t> (repliche dei nostri </a:t>
            </a:r>
            <a:r>
              <a:rPr lang="it-IT" sz="1732" dirty="0" err="1" smtClean="0"/>
              <a:t>deployment</a:t>
            </a:r>
            <a:r>
              <a:rPr lang="it-IT" sz="1732" dirty="0" smtClean="0"/>
              <a:t>)</a:t>
            </a:r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  <a:ea typeface="Dosis"/>
              </a:rPr>
              <a:t>High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  <a:ea typeface="Dosis"/>
              </a:rPr>
              <a:t>Availability</a:t>
            </a:r>
            <a:endParaRPr lang="en-US" sz="3265" i="1" dirty="0">
              <a:solidFill>
                <a:srgbClr val="FF0000"/>
              </a:solidFill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218" y="1310327"/>
            <a:ext cx="5657760" cy="4531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066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271" y="1423449"/>
            <a:ext cx="10661833" cy="4531546"/>
          </a:xfrm>
        </p:spPr>
        <p:txBody>
          <a:bodyPr>
            <a:normAutofit/>
          </a:bodyPr>
          <a:lstStyle/>
          <a:p>
            <a:pPr marL="658368" lvl="2" indent="0">
              <a:buNone/>
            </a:pPr>
            <a:endParaRPr lang="it-IT" sz="1664" dirty="0" smtClean="0"/>
          </a:p>
          <a:p>
            <a:pPr marL="486918" lvl="1" indent="-285750">
              <a:buFontTx/>
              <a:buChar char="-"/>
            </a:pPr>
            <a:r>
              <a:rPr lang="it-IT" sz="1732" dirty="0" err="1" smtClean="0"/>
              <a:t>Helm</a:t>
            </a:r>
            <a:r>
              <a:rPr lang="it-IT" sz="1732" dirty="0" smtClean="0"/>
              <a:t> si situa a metà strada tra la CD e la CI</a:t>
            </a:r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K8s può diventare molto complesso con tutti gli oggetti che dobbiamo maneggiare (</a:t>
            </a:r>
            <a:r>
              <a:rPr lang="it-IT" sz="1732" dirty="0" err="1" smtClean="0"/>
              <a:t>pod</a:t>
            </a:r>
            <a:r>
              <a:rPr lang="it-IT" sz="1732" dirty="0" smtClean="0"/>
              <a:t>, </a:t>
            </a:r>
            <a:r>
              <a:rPr lang="it-IT" sz="1732" dirty="0" err="1" smtClean="0"/>
              <a:t>secrets</a:t>
            </a:r>
            <a:r>
              <a:rPr lang="it-IT" sz="1732" dirty="0" smtClean="0"/>
              <a:t>, </a:t>
            </a:r>
            <a:r>
              <a:rPr lang="it-IT" sz="1732" dirty="0" err="1" smtClean="0"/>
              <a:t>volumes</a:t>
            </a:r>
            <a:r>
              <a:rPr lang="it-IT" sz="1732" dirty="0" smtClean="0"/>
              <a:t>, </a:t>
            </a:r>
            <a:r>
              <a:rPr lang="it-IT" sz="1732" dirty="0" err="1" smtClean="0"/>
              <a:t>claims</a:t>
            </a:r>
            <a:r>
              <a:rPr lang="it-IT" sz="1732" dirty="0" smtClean="0"/>
              <a:t>..)</a:t>
            </a:r>
          </a:p>
          <a:p>
            <a:pPr marL="486918" lvl="1" indent="-285750">
              <a:buFontTx/>
              <a:buChar char="-"/>
            </a:pPr>
            <a:r>
              <a:rPr lang="it-IT" sz="1732" dirty="0" err="1" smtClean="0"/>
              <a:t>Helm</a:t>
            </a:r>
            <a:r>
              <a:rPr lang="it-IT" sz="1732" dirty="0" smtClean="0"/>
              <a:t> fornisce un modo semplice per impacchettare e configurare i </a:t>
            </a:r>
            <a:r>
              <a:rPr lang="it-IT" sz="1732" dirty="0" err="1" smtClean="0"/>
              <a:t>deployment</a:t>
            </a:r>
            <a:endParaRPr lang="it-IT" sz="1732" dirty="0" smtClean="0"/>
          </a:p>
          <a:p>
            <a:pPr marL="486918" lvl="1" indent="-285750">
              <a:buFontTx/>
              <a:buChar char="-"/>
            </a:pPr>
            <a:endParaRPr lang="it-IT" sz="1732" dirty="0"/>
          </a:p>
          <a:p>
            <a:pPr marL="486918" lvl="1" indent="-285750">
              <a:buFontTx/>
              <a:buChar char="-"/>
            </a:pPr>
            <a:r>
              <a:rPr lang="it-IT" sz="1732" dirty="0" err="1" smtClean="0"/>
              <a:t>Helm</a:t>
            </a:r>
            <a:r>
              <a:rPr lang="it-IT" sz="1732" dirty="0" smtClean="0"/>
              <a:t> ha un concetto </a:t>
            </a:r>
            <a:r>
              <a:rPr lang="it-IT" sz="1732" dirty="0" err="1" smtClean="0"/>
              <a:t>fondalmente</a:t>
            </a:r>
            <a:r>
              <a:rPr lang="it-IT" sz="1732" dirty="0" smtClean="0"/>
              <a:t>, i «</a:t>
            </a:r>
            <a:r>
              <a:rPr lang="it-IT" sz="1732" dirty="0" err="1" smtClean="0"/>
              <a:t>charts</a:t>
            </a:r>
            <a:r>
              <a:rPr lang="it-IT" sz="1732" dirty="0" smtClean="0"/>
              <a:t>», che possono essere definiti, eseguiti, aggiornati. Tramite i </a:t>
            </a:r>
            <a:r>
              <a:rPr lang="it-IT" sz="1732" dirty="0" err="1" smtClean="0"/>
              <a:t>charts</a:t>
            </a:r>
            <a:r>
              <a:rPr lang="it-IT" sz="1732" dirty="0" smtClean="0"/>
              <a:t> vengono </a:t>
            </a:r>
            <a:r>
              <a:rPr lang="it-IT" sz="1732" dirty="0" err="1" smtClean="0"/>
              <a:t>deployate</a:t>
            </a:r>
            <a:r>
              <a:rPr lang="it-IT" sz="1732" dirty="0" smtClean="0"/>
              <a:t> le </a:t>
            </a:r>
            <a:r>
              <a:rPr lang="it-IT" sz="1732" dirty="0" err="1" smtClean="0"/>
              <a:t>app</a:t>
            </a:r>
            <a:r>
              <a:rPr lang="it-IT" sz="1732" dirty="0" smtClean="0"/>
              <a:t> di k8s. </a:t>
            </a:r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Abbiamo quindi un package manager che aiuta gli sviluppatori a installare e gestire le applicazioni tramite k8s</a:t>
            </a:r>
          </a:p>
          <a:p>
            <a:pPr marL="486918" lvl="1" indent="-285750">
              <a:buFontTx/>
              <a:buChar char="-"/>
            </a:pPr>
            <a:endParaRPr lang="it-IT" sz="1732" dirty="0" smtClean="0"/>
          </a:p>
          <a:p>
            <a:pPr marL="486918" lvl="1" indent="-285750">
              <a:buFontTx/>
              <a:buChar char="-"/>
            </a:pPr>
            <a:r>
              <a:rPr lang="it-IT" sz="1732" dirty="0" err="1" smtClean="0"/>
              <a:t>Helm</a:t>
            </a:r>
            <a:r>
              <a:rPr lang="it-IT" sz="1732" dirty="0" smtClean="0"/>
              <a:t> </a:t>
            </a:r>
            <a:r>
              <a:rPr lang="it-IT" sz="1732" dirty="0" err="1" smtClean="0"/>
              <a:t>charts</a:t>
            </a:r>
            <a:r>
              <a:rPr lang="it-IT" sz="1732" dirty="0" smtClean="0"/>
              <a:t> sono dei </a:t>
            </a:r>
            <a:r>
              <a:rPr lang="it-IT" sz="1732" dirty="0" err="1" smtClean="0"/>
              <a:t>packages</a:t>
            </a:r>
            <a:r>
              <a:rPr lang="it-IT" sz="1732" dirty="0" smtClean="0"/>
              <a:t> pronti per essere </a:t>
            </a:r>
            <a:r>
              <a:rPr lang="it-IT" sz="1732" dirty="0" err="1" smtClean="0"/>
              <a:t>deployati</a:t>
            </a:r>
            <a:endParaRPr lang="it-IT" sz="1732" dirty="0" smtClean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</a:rPr>
              <a:t>Helm</a:t>
            </a:r>
            <a:endParaRPr lang="en-US" sz="326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7320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271" y="1423449"/>
            <a:ext cx="10661833" cy="4531546"/>
          </a:xfrm>
        </p:spPr>
        <p:txBody>
          <a:bodyPr>
            <a:normAutofit/>
          </a:bodyPr>
          <a:lstStyle/>
          <a:p>
            <a:pPr marL="658368" lvl="2" indent="0">
              <a:buNone/>
            </a:pPr>
            <a:endParaRPr lang="it-IT" sz="1664" dirty="0" smtClean="0"/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Il package manager si compone di due parti</a:t>
            </a:r>
          </a:p>
          <a:p>
            <a:pPr marL="944118" lvl="2" indent="-285750">
              <a:buFontTx/>
              <a:buChar char="-"/>
            </a:pPr>
            <a:r>
              <a:rPr lang="it-IT" sz="1664" dirty="0" smtClean="0"/>
              <a:t>Il </a:t>
            </a:r>
            <a:r>
              <a:rPr lang="it-IT" sz="1664" dirty="0" err="1" smtClean="0"/>
              <a:t>tool</a:t>
            </a:r>
            <a:r>
              <a:rPr lang="it-IT" sz="1664" dirty="0" smtClean="0"/>
              <a:t> stesso</a:t>
            </a:r>
            <a:endParaRPr lang="it-IT" sz="1664" dirty="0"/>
          </a:p>
          <a:p>
            <a:pPr marL="944118" lvl="2" indent="-285750">
              <a:buFontTx/>
              <a:buChar char="-"/>
            </a:pPr>
            <a:r>
              <a:rPr lang="it-IT" sz="1664" dirty="0" err="1" smtClean="0"/>
              <a:t>Tiller</a:t>
            </a:r>
            <a:r>
              <a:rPr lang="it-IT" sz="1664" dirty="0" smtClean="0"/>
              <a:t> (la parte server) che funge da ascoltatore degli eventi e gira nel cluster k8s</a:t>
            </a:r>
          </a:p>
          <a:p>
            <a:pPr marL="944118" lvl="2" indent="-285750">
              <a:buFontTx/>
              <a:buChar char="-"/>
            </a:pPr>
            <a:endParaRPr lang="it-IT" sz="1664" dirty="0"/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Quando </a:t>
            </a:r>
            <a:r>
              <a:rPr lang="it-IT" sz="1732" dirty="0" err="1" smtClean="0"/>
              <a:t>Helm</a:t>
            </a:r>
            <a:r>
              <a:rPr lang="it-IT" sz="1732" dirty="0" smtClean="0"/>
              <a:t> lancia un comando di installazione, il «</a:t>
            </a:r>
            <a:r>
              <a:rPr lang="it-IT" sz="1732" dirty="0" err="1" smtClean="0"/>
              <a:t>Tiller</a:t>
            </a:r>
            <a:r>
              <a:rPr lang="it-IT" sz="1732" dirty="0" smtClean="0"/>
              <a:t> Server» riceve la richiesta e installa i pacchetti </a:t>
            </a:r>
            <a:r>
              <a:rPr lang="it-IT" sz="1732" dirty="0" err="1" smtClean="0"/>
              <a:t>appropiati</a:t>
            </a:r>
            <a:endParaRPr lang="it-IT" sz="1732" dirty="0"/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I </a:t>
            </a:r>
            <a:r>
              <a:rPr lang="it-IT" sz="1732" dirty="0" err="1" smtClean="0"/>
              <a:t>Charts</a:t>
            </a:r>
            <a:r>
              <a:rPr lang="it-IT" sz="1732" dirty="0" smtClean="0"/>
              <a:t> di </a:t>
            </a:r>
            <a:r>
              <a:rPr lang="it-IT" sz="1732" dirty="0" err="1" smtClean="0"/>
              <a:t>Helm</a:t>
            </a:r>
            <a:r>
              <a:rPr lang="it-IT" sz="1732" dirty="0" smtClean="0"/>
              <a:t> danno la possibilità di gestire questi </a:t>
            </a:r>
            <a:r>
              <a:rPr lang="it-IT" sz="1732" dirty="0" err="1" smtClean="0"/>
              <a:t>packages</a:t>
            </a:r>
            <a:r>
              <a:rPr lang="it-IT" sz="1732" dirty="0" smtClean="0"/>
              <a:t> attraverso UI, CLI</a:t>
            </a:r>
            <a:endParaRPr lang="it-IT" sz="1732" dirty="0"/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Usando il </a:t>
            </a:r>
            <a:r>
              <a:rPr lang="it-IT" sz="1732" dirty="0" err="1" smtClean="0"/>
              <a:t>tool</a:t>
            </a:r>
            <a:r>
              <a:rPr lang="it-IT" sz="1732" dirty="0" smtClean="0"/>
              <a:t> di </a:t>
            </a:r>
            <a:r>
              <a:rPr lang="it-IT" sz="1732" dirty="0" err="1" smtClean="0"/>
              <a:t>Helm</a:t>
            </a:r>
            <a:r>
              <a:rPr lang="it-IT" sz="1732" dirty="0" smtClean="0"/>
              <a:t> possiamo installare e </a:t>
            </a:r>
            <a:r>
              <a:rPr lang="it-IT" sz="1732" dirty="0" err="1" smtClean="0"/>
              <a:t>customizzare</a:t>
            </a:r>
            <a:r>
              <a:rPr lang="it-IT" sz="1732" dirty="0" smtClean="0"/>
              <a:t> i </a:t>
            </a:r>
            <a:r>
              <a:rPr lang="it-IT" sz="1732" dirty="0" err="1" smtClean="0"/>
              <a:t>charts</a:t>
            </a:r>
            <a:r>
              <a:rPr lang="it-IT" sz="1732" dirty="0" smtClean="0"/>
              <a:t>. </a:t>
            </a:r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I </a:t>
            </a:r>
            <a:r>
              <a:rPr lang="it-IT" sz="1732" dirty="0" err="1" smtClean="0"/>
              <a:t>Charts</a:t>
            </a:r>
            <a:r>
              <a:rPr lang="it-IT" sz="1732" dirty="0"/>
              <a:t> </a:t>
            </a:r>
            <a:r>
              <a:rPr lang="it-IT" sz="1732" dirty="0" smtClean="0"/>
              <a:t>sono composti da due parti fondamentali</a:t>
            </a:r>
          </a:p>
          <a:p>
            <a:pPr marL="944118" lvl="2" indent="-285750">
              <a:buFontTx/>
              <a:buChar char="-"/>
            </a:pPr>
            <a:r>
              <a:rPr lang="it-IT" sz="1664" dirty="0" smtClean="0"/>
              <a:t>package </a:t>
            </a:r>
            <a:r>
              <a:rPr lang="it-IT" sz="1664" dirty="0" err="1" smtClean="0"/>
              <a:t>description</a:t>
            </a:r>
            <a:r>
              <a:rPr lang="it-IT" sz="1664" dirty="0" smtClean="0"/>
              <a:t> (</a:t>
            </a:r>
            <a:r>
              <a:rPr lang="it-IT" sz="1664" dirty="0" err="1" smtClean="0"/>
              <a:t>chart.yaml</a:t>
            </a:r>
            <a:r>
              <a:rPr lang="it-IT" sz="1664" dirty="0" smtClean="0"/>
              <a:t>)</a:t>
            </a:r>
          </a:p>
          <a:p>
            <a:pPr marL="944118" lvl="2" indent="-285750">
              <a:buFontTx/>
              <a:buChar char="-"/>
            </a:pPr>
            <a:r>
              <a:rPr lang="it-IT" sz="1664" dirty="0" smtClean="0"/>
              <a:t>Uno o più </a:t>
            </a:r>
            <a:r>
              <a:rPr lang="it-IT" sz="1664" dirty="0" err="1" smtClean="0"/>
              <a:t>template</a:t>
            </a:r>
            <a:r>
              <a:rPr lang="it-IT" sz="1664" dirty="0" smtClean="0"/>
              <a:t> </a:t>
            </a:r>
            <a:endParaRPr lang="it-IT" sz="1664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</a:rPr>
              <a:t>Helm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</a:rPr>
              <a:t> – How Work</a:t>
            </a:r>
            <a:endParaRPr lang="en-US" sz="326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06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=""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=""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271" y="1423449"/>
            <a:ext cx="10661833" cy="4531546"/>
          </a:xfrm>
        </p:spPr>
        <p:txBody>
          <a:bodyPr>
            <a:normAutofit/>
          </a:bodyPr>
          <a:lstStyle/>
          <a:p>
            <a:pPr marL="658368" lvl="2" indent="0">
              <a:buNone/>
            </a:pPr>
            <a:endParaRPr lang="it-IT" sz="1664" dirty="0" smtClean="0"/>
          </a:p>
          <a:p>
            <a:pPr marL="486918" lvl="1" indent="-285750">
              <a:buFontTx/>
              <a:buChar char="-"/>
            </a:pPr>
            <a:r>
              <a:rPr lang="it-IT" sz="1732" dirty="0" err="1" smtClean="0"/>
              <a:t>Helm</a:t>
            </a:r>
            <a:r>
              <a:rPr lang="it-IT" sz="1732" dirty="0" smtClean="0"/>
              <a:t> offre un </a:t>
            </a:r>
            <a:r>
              <a:rPr lang="it-IT" sz="1732" dirty="0" err="1" smtClean="0"/>
              <a:t>repository</a:t>
            </a:r>
            <a:r>
              <a:rPr lang="it-IT" sz="1732" dirty="0" smtClean="0"/>
              <a:t> di </a:t>
            </a:r>
            <a:r>
              <a:rPr lang="it-IT" sz="1732" dirty="0" err="1" smtClean="0"/>
              <a:t>charts</a:t>
            </a:r>
            <a:r>
              <a:rPr lang="it-IT" sz="1732" dirty="0"/>
              <a:t> </a:t>
            </a:r>
            <a:r>
              <a:rPr lang="it-IT" sz="1732" dirty="0" smtClean="0"/>
              <a:t>(in versione ufficiale / non ufficiale)</a:t>
            </a:r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I </a:t>
            </a:r>
            <a:r>
              <a:rPr lang="it-IT" sz="1732" dirty="0" err="1" smtClean="0"/>
              <a:t>charts</a:t>
            </a:r>
            <a:r>
              <a:rPr lang="it-IT" sz="1732" dirty="0" smtClean="0"/>
              <a:t> possono essere salvati su disco</a:t>
            </a:r>
          </a:p>
          <a:p>
            <a:pPr marL="486918" lvl="1" indent="-285750">
              <a:buFontTx/>
              <a:buChar char="-"/>
            </a:pPr>
            <a:r>
              <a:rPr lang="it-IT" sz="1732" dirty="0" smtClean="0"/>
              <a:t>Per installare un </a:t>
            </a:r>
            <a:r>
              <a:rPr lang="it-IT" sz="1732" dirty="0" err="1" smtClean="0"/>
              <a:t>charts</a:t>
            </a:r>
            <a:r>
              <a:rPr lang="it-IT" sz="1732" dirty="0" smtClean="0"/>
              <a:t>, usiamo il comando</a:t>
            </a:r>
          </a:p>
          <a:p>
            <a:pPr marL="944118" lvl="2" indent="-285750">
              <a:buFontTx/>
              <a:buChar char="-"/>
            </a:pPr>
            <a:r>
              <a:rPr lang="it-IT" sz="1596" dirty="0" err="1" smtClean="0"/>
              <a:t>helm</a:t>
            </a:r>
            <a:r>
              <a:rPr lang="it-IT" sz="1596" dirty="0" smtClean="0"/>
              <a:t> </a:t>
            </a:r>
            <a:r>
              <a:rPr lang="it-IT" sz="1596" dirty="0" err="1" smtClean="0"/>
              <a:t>install</a:t>
            </a:r>
            <a:r>
              <a:rPr lang="it-IT" sz="1596" dirty="0" smtClean="0"/>
              <a:t> </a:t>
            </a:r>
            <a:r>
              <a:rPr lang="it-IT" sz="1596" dirty="0" err="1" smtClean="0"/>
              <a:t>stable</a:t>
            </a:r>
            <a:r>
              <a:rPr lang="it-IT" sz="1596" dirty="0" smtClean="0"/>
              <a:t>/&lt;chart&gt;</a:t>
            </a:r>
          </a:p>
          <a:p>
            <a:pPr marL="944118" lvl="2" indent="-285750">
              <a:buFontTx/>
              <a:buChar char="-"/>
            </a:pPr>
            <a:endParaRPr lang="it-IT" sz="1596" dirty="0"/>
          </a:p>
          <a:p>
            <a:pPr marL="944118" lvl="2" indent="-285750">
              <a:buFontTx/>
              <a:buChar char="-"/>
            </a:pPr>
            <a:endParaRPr lang="it-IT" sz="1596" dirty="0"/>
          </a:p>
        </p:txBody>
      </p:sp>
      <p:sp>
        <p:nvSpPr>
          <p:cNvPr id="6" name="Content Placeholder 20">
            <a:extLst>
              <a:ext uri="{FF2B5EF4-FFF2-40B4-BE49-F238E27FC236}">
                <a16:creationId xmlns=""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1"/>
            <a:ext cx="10514773" cy="746716"/>
          </a:xfrm>
          <a:prstGeom prst="rect">
            <a:avLst/>
          </a:prstGeom>
        </p:spPr>
        <p:txBody>
          <a:bodyPr vert="horz" lIns="124416" tIns="62208" rIns="124416" bIns="62208" rtlCol="0">
            <a:normAutofit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</a:rPr>
              <a:t>Helm</a:t>
            </a:r>
            <a:r>
              <a:rPr lang="it-IT" sz="3265" i="1" spc="-1" dirty="0" smtClean="0">
                <a:uFill>
                  <a:solidFill>
                    <a:srgbClr val="FFFFFF"/>
                  </a:solidFill>
                </a:uFill>
              </a:rPr>
              <a:t> – </a:t>
            </a:r>
            <a:r>
              <a:rPr lang="it-IT" sz="3265" i="1" spc="-1" dirty="0" err="1" smtClean="0">
                <a:uFill>
                  <a:solidFill>
                    <a:srgbClr val="FFFFFF"/>
                  </a:solidFill>
                </a:uFill>
              </a:rPr>
              <a:t>Repository</a:t>
            </a:r>
            <a:endParaRPr lang="en-US" sz="326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50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687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1343</TotalTime>
  <Words>441</Words>
  <Application>Microsoft Office PowerPoint</Application>
  <PresentationFormat>Widescreen</PresentationFormat>
  <Paragraphs>67</Paragraphs>
  <Slides>9</Slides>
  <Notes>6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0</vt:i4>
      </vt:variant>
      <vt:variant>
        <vt:lpstr>Titoli diapositive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Dosis</vt:lpstr>
      <vt:lpstr>Sniglet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Melchiorre</dc:creator>
  <cp:lastModifiedBy>Giovanni De Palma</cp:lastModifiedBy>
  <cp:revision>139</cp:revision>
  <dcterms:created xsi:type="dcterms:W3CDTF">2020-04-23T07:04:24Z</dcterms:created>
  <dcterms:modified xsi:type="dcterms:W3CDTF">2020-07-22T11:46:47Z</dcterms:modified>
</cp:coreProperties>
</file>

<file path=docProps/thumbnail.jpeg>
</file>